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70" r:id="rId2"/>
    <p:sldId id="262" r:id="rId3"/>
    <p:sldId id="286" r:id="rId4"/>
    <p:sldId id="263" r:id="rId5"/>
    <p:sldId id="284" r:id="rId6"/>
    <p:sldId id="259" r:id="rId7"/>
    <p:sldId id="256" r:id="rId8"/>
    <p:sldId id="285" r:id="rId9"/>
    <p:sldId id="271" r:id="rId10"/>
    <p:sldId id="272" r:id="rId11"/>
    <p:sldId id="264" r:id="rId12"/>
    <p:sldId id="283" r:id="rId13"/>
    <p:sldId id="282" r:id="rId14"/>
    <p:sldId id="287" r:id="rId15"/>
    <p:sldId id="280" r:id="rId16"/>
    <p:sldId id="281" r:id="rId17"/>
    <p:sldId id="274" r:id="rId18"/>
    <p:sldId id="273" r:id="rId19"/>
    <p:sldId id="275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86;&#1090;&#1082;&#1088;&#1099;&#1090;&#1099;&#1081;%20&#1091;&#1088;&#1086;&#1082;%20&#1087;&#1086;%20&#1086;&#1088;&#1082;&#1089;&#1077;\&#1091;&#1088;&#1086;&#1082;%20&#1086;&#1088;&#1082;&#1089;&#1101;\&#1050;&#1085;&#1080;&#1075;&#1072;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Уровень сформированности надпредметных</a:t>
            </a:r>
            <a:r>
              <a:rPr lang="ru-RU" baseline="0"/>
              <a:t> навыков учащихся 4 Д класса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87691423901114"/>
          <c:y val="0.11287170116398328"/>
          <c:w val="0.896673801633176"/>
          <c:h val="0.39769518490584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Лист1!$D$19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Лист1!$C$20:$C$30</c:f>
              <c:strCache>
                <c:ptCount val="11"/>
                <c:pt idx="0">
                  <c:v>Механическое умение читать</c:v>
                </c:pt>
                <c:pt idx="1">
                  <c:v>Умение вести диалог (учебный)</c:v>
                </c:pt>
                <c:pt idx="2">
                  <c:v>Умение читать карту, таблицу, график, диаграмму</c:v>
                </c:pt>
                <c:pt idx="3">
                  <c:v>Умение отвечать на вопросы</c:v>
                </c:pt>
                <c:pt idx="4">
                  <c:v>Умение формулировать вопросы</c:v>
                </c:pt>
                <c:pt idx="5">
                  <c:v>Умение запоминать ,воспроизводить  устный, письменные тексты</c:v>
                </c:pt>
                <c:pt idx="6">
                  <c:v>Умение выделять главную мысль текста в целом</c:v>
                </c:pt>
                <c:pt idx="7">
                  <c:v>Умение составлять логические схемы</c:v>
                </c:pt>
                <c:pt idx="8">
                  <c:v>Умение действовать по инструкции, алгоритму</c:v>
                </c:pt>
                <c:pt idx="9">
                  <c:v>Умение создавать текст по заданной теме</c:v>
                </c:pt>
                <c:pt idx="10">
                  <c:v>Умение работать с учебником, доп. литературой, справочниками</c:v>
                </c:pt>
              </c:strCache>
            </c:strRef>
          </c:cat>
          <c:val>
            <c:numRef>
              <c:f>Лист1!$D$20:$D$30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Лист1!$E$19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Лист1!$C$20:$C$30</c:f>
              <c:strCache>
                <c:ptCount val="11"/>
                <c:pt idx="0">
                  <c:v>Механическое умение читать</c:v>
                </c:pt>
                <c:pt idx="1">
                  <c:v>Умение вести диалог (учебный)</c:v>
                </c:pt>
                <c:pt idx="2">
                  <c:v>Умение читать карту, таблицу, график, диаграмму</c:v>
                </c:pt>
                <c:pt idx="3">
                  <c:v>Умение отвечать на вопросы</c:v>
                </c:pt>
                <c:pt idx="4">
                  <c:v>Умение формулировать вопросы</c:v>
                </c:pt>
                <c:pt idx="5">
                  <c:v>Умение запоминать ,воспроизводить  устный, письменные тексты</c:v>
                </c:pt>
                <c:pt idx="6">
                  <c:v>Умение выделять главную мысль текста в целом</c:v>
                </c:pt>
                <c:pt idx="7">
                  <c:v>Умение составлять логические схемы</c:v>
                </c:pt>
                <c:pt idx="8">
                  <c:v>Умение действовать по инструкции, алгоритму</c:v>
                </c:pt>
                <c:pt idx="9">
                  <c:v>Умение создавать текст по заданной теме</c:v>
                </c:pt>
                <c:pt idx="10">
                  <c:v>Умение работать с учебником, доп. литературой, справочниками</c:v>
                </c:pt>
              </c:strCache>
            </c:strRef>
          </c:cat>
          <c:val>
            <c:numRef>
              <c:f>Лист1!$E$20:$E$30</c:f>
              <c:numCache>
                <c:formatCode>General</c:formatCode>
                <c:ptCount val="11"/>
                <c:pt idx="3">
                  <c:v>2</c:v>
                </c:pt>
                <c:pt idx="4">
                  <c:v>4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Лист1!$F$19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Лист1!$C$20:$C$30</c:f>
              <c:strCache>
                <c:ptCount val="11"/>
                <c:pt idx="0">
                  <c:v>Механическое умение читать</c:v>
                </c:pt>
                <c:pt idx="1">
                  <c:v>Умение вести диалог (учебный)</c:v>
                </c:pt>
                <c:pt idx="2">
                  <c:v>Умение читать карту, таблицу, график, диаграмму</c:v>
                </c:pt>
                <c:pt idx="3">
                  <c:v>Умение отвечать на вопросы</c:v>
                </c:pt>
                <c:pt idx="4">
                  <c:v>Умение формулировать вопросы</c:v>
                </c:pt>
                <c:pt idx="5">
                  <c:v>Умение запоминать ,воспроизводить  устный, письменные тексты</c:v>
                </c:pt>
                <c:pt idx="6">
                  <c:v>Умение выделять главную мысль текста в целом</c:v>
                </c:pt>
                <c:pt idx="7">
                  <c:v>Умение составлять логические схемы</c:v>
                </c:pt>
                <c:pt idx="8">
                  <c:v>Умение действовать по инструкции, алгоритму</c:v>
                </c:pt>
                <c:pt idx="9">
                  <c:v>Умение создавать текст по заданной теме</c:v>
                </c:pt>
                <c:pt idx="10">
                  <c:v>Умение работать с учебником, доп. литературой, справочниками</c:v>
                </c:pt>
              </c:strCache>
            </c:strRef>
          </c:cat>
          <c:val>
            <c:numRef>
              <c:f>Лист1!$F$20:$F$30</c:f>
              <c:numCache>
                <c:formatCode>General</c:formatCode>
                <c:ptCount val="11"/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1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Лист1!$G$19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Лист1!$C$20:$C$30</c:f>
              <c:strCache>
                <c:ptCount val="11"/>
                <c:pt idx="0">
                  <c:v>Механическое умение читать</c:v>
                </c:pt>
                <c:pt idx="1">
                  <c:v>Умение вести диалог (учебный)</c:v>
                </c:pt>
                <c:pt idx="2">
                  <c:v>Умение читать карту, таблицу, график, диаграмму</c:v>
                </c:pt>
                <c:pt idx="3">
                  <c:v>Умение отвечать на вопросы</c:v>
                </c:pt>
                <c:pt idx="4">
                  <c:v>Умение формулировать вопросы</c:v>
                </c:pt>
                <c:pt idx="5">
                  <c:v>Умение запоминать ,воспроизводить  устный, письменные тексты</c:v>
                </c:pt>
                <c:pt idx="6">
                  <c:v>Умение выделять главную мысль текста в целом</c:v>
                </c:pt>
                <c:pt idx="7">
                  <c:v>Умение составлять логические схемы</c:v>
                </c:pt>
                <c:pt idx="8">
                  <c:v>Умение действовать по инструкции, алгоритму</c:v>
                </c:pt>
                <c:pt idx="9">
                  <c:v>Умение создавать текст по заданной теме</c:v>
                </c:pt>
                <c:pt idx="10">
                  <c:v>Умение работать с учебником, доп. литературой, справочниками</c:v>
                </c:pt>
              </c:strCache>
            </c:strRef>
          </c:cat>
          <c:val>
            <c:numRef>
              <c:f>Лист1!$G$20:$G$30</c:f>
              <c:numCache>
                <c:formatCode>General</c:formatCode>
                <c:ptCount val="11"/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  <c:pt idx="7">
                  <c:v>7</c:v>
                </c:pt>
                <c:pt idx="8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Лист1!$H$19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Лист1!$C$20:$C$30</c:f>
              <c:strCache>
                <c:ptCount val="11"/>
                <c:pt idx="0">
                  <c:v>Механическое умение читать</c:v>
                </c:pt>
                <c:pt idx="1">
                  <c:v>Умение вести диалог (учебный)</c:v>
                </c:pt>
                <c:pt idx="2">
                  <c:v>Умение читать карту, таблицу, график, диаграмму</c:v>
                </c:pt>
                <c:pt idx="3">
                  <c:v>Умение отвечать на вопросы</c:v>
                </c:pt>
                <c:pt idx="4">
                  <c:v>Умение формулировать вопросы</c:v>
                </c:pt>
                <c:pt idx="5">
                  <c:v>Умение запоминать ,воспроизводить  устный, письменные тексты</c:v>
                </c:pt>
                <c:pt idx="6">
                  <c:v>Умение выделять главную мысль текста в целом</c:v>
                </c:pt>
                <c:pt idx="7">
                  <c:v>Умение составлять логические схемы</c:v>
                </c:pt>
                <c:pt idx="8">
                  <c:v>Умение действовать по инструкции, алгоритму</c:v>
                </c:pt>
                <c:pt idx="9">
                  <c:v>Умение создавать текст по заданной теме</c:v>
                </c:pt>
                <c:pt idx="10">
                  <c:v>Умение работать с учебником, доп. литературой, справочниками</c:v>
                </c:pt>
              </c:strCache>
            </c:strRef>
          </c:cat>
          <c:val>
            <c:numRef>
              <c:f>Лист1!$H$20:$H$30</c:f>
              <c:numCache>
                <c:formatCode>General</c:formatCode>
                <c:ptCount val="11"/>
                <c:pt idx="1">
                  <c:v>25</c:v>
                </c:pt>
                <c:pt idx="2">
                  <c:v>27</c:v>
                </c:pt>
                <c:pt idx="3">
                  <c:v>9</c:v>
                </c:pt>
                <c:pt idx="4">
                  <c:v>13</c:v>
                </c:pt>
                <c:pt idx="5">
                  <c:v>25</c:v>
                </c:pt>
                <c:pt idx="6">
                  <c:v>21</c:v>
                </c:pt>
                <c:pt idx="7">
                  <c:v>13</c:v>
                </c:pt>
                <c:pt idx="8">
                  <c:v>2</c:v>
                </c:pt>
                <c:pt idx="9">
                  <c:v>29</c:v>
                </c:pt>
                <c:pt idx="10">
                  <c:v>28</c:v>
                </c:pt>
              </c:numCache>
            </c:numRef>
          </c:val>
        </c:ser>
        <c:ser>
          <c:idx val="5"/>
          <c:order val="5"/>
          <c:tx>
            <c:strRef>
              <c:f>Лист1!$I$19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Лист1!$C$20:$C$30</c:f>
              <c:strCache>
                <c:ptCount val="11"/>
                <c:pt idx="0">
                  <c:v>Механическое умение читать</c:v>
                </c:pt>
                <c:pt idx="1">
                  <c:v>Умение вести диалог (учебный)</c:v>
                </c:pt>
                <c:pt idx="2">
                  <c:v>Умение читать карту, таблицу, график, диаграмму</c:v>
                </c:pt>
                <c:pt idx="3">
                  <c:v>Умение отвечать на вопросы</c:v>
                </c:pt>
                <c:pt idx="4">
                  <c:v>Умение формулировать вопросы</c:v>
                </c:pt>
                <c:pt idx="5">
                  <c:v>Умение запоминать ,воспроизводить  устный, письменные тексты</c:v>
                </c:pt>
                <c:pt idx="6">
                  <c:v>Умение выделять главную мысль текста в целом</c:v>
                </c:pt>
                <c:pt idx="7">
                  <c:v>Умение составлять логические схемы</c:v>
                </c:pt>
                <c:pt idx="8">
                  <c:v>Умение действовать по инструкции, алгоритму</c:v>
                </c:pt>
                <c:pt idx="9">
                  <c:v>Умение создавать текст по заданной теме</c:v>
                </c:pt>
                <c:pt idx="10">
                  <c:v>Умение работать с учебником, доп. литературой, справочниками</c:v>
                </c:pt>
              </c:strCache>
            </c:strRef>
          </c:cat>
          <c:val>
            <c:numRef>
              <c:f>Лист1!$I$20:$I$30</c:f>
              <c:numCache>
                <c:formatCode>General</c:formatCode>
                <c:ptCount val="11"/>
                <c:pt idx="0">
                  <c:v>31</c:v>
                </c:pt>
                <c:pt idx="1">
                  <c:v>4</c:v>
                </c:pt>
                <c:pt idx="3">
                  <c:v>12</c:v>
                </c:pt>
                <c:pt idx="4">
                  <c:v>4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  <c:pt idx="8">
                  <c:v>25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854336"/>
        <c:axId val="69855872"/>
      </c:barChart>
      <c:catAx>
        <c:axId val="698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855872"/>
        <c:crosses val="autoZero"/>
        <c:auto val="1"/>
        <c:lblAlgn val="ctr"/>
        <c:lblOffset val="100"/>
        <c:noMultiLvlLbl val="0"/>
      </c:catAx>
      <c:valAx>
        <c:axId val="6985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85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219096490856189"/>
          <c:y val="0.91414298840414521"/>
          <c:w val="0.22892734795044781"/>
          <c:h val="7.1085962851394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C96D6-3078-4FB2-B749-542A588C3A8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147D7-E6F9-456A-AB40-81F18F91D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5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Критерии оценивания от низкого уровня до высокого.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BF036-7286-471C-BD24-D263C9D3F02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Критерии оценивания от 1 до 6 баллов (от менее развитых умений до навыков)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D136F-47B2-4800-9D35-527090CAF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6B3DE9-209C-4FF3-9317-2DEF6B7315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F21FAF-8BBD-4F23-AB21-4CBA2C985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_________Microsoft_Word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3929063"/>
            <a:ext cx="7772400" cy="125571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Аналитическая культура современного учителя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50" y="5715000"/>
            <a:ext cx="64008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000" dirty="0" err="1" smtClean="0">
                <a:solidFill>
                  <a:schemeClr val="bg1"/>
                </a:solidFill>
              </a:rPr>
              <a:t>Низамиева</a:t>
            </a:r>
            <a:r>
              <a:rPr lang="ru-RU" sz="2000" dirty="0" smtClean="0">
                <a:solidFill>
                  <a:schemeClr val="bg1"/>
                </a:solidFill>
              </a:rPr>
              <a:t> В.Б., заместитель  директора по УР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 eaLnBrk="1" hangingPunct="1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МБОУ «Гимназия №6» </a:t>
            </a:r>
          </a:p>
          <a:p>
            <a:pPr eaLnBrk="1" hangingPunct="1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928688"/>
            <a:ext cx="8501062" cy="508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latin typeface="Times New Roman" pitchFamily="18" charset="0"/>
              </a:rPr>
              <a:t>Анкета для молодых учителей.</a:t>
            </a:r>
          </a:p>
          <a:p>
            <a:pPr algn="ctr" eaLnBrk="0" hangingPunct="0"/>
            <a:endParaRPr lang="ru-RU" sz="1000"/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</a:rPr>
              <a:t>Считаете ли Вы контроль за Вашей работой объективным?</a:t>
            </a:r>
            <a:endParaRPr lang="ru-RU" sz="1000"/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</a:rPr>
              <a:t>Испытываете ли Вы чувство страха, когда Вас контролирует администрация?</a:t>
            </a:r>
            <a:endParaRPr lang="ru-RU" sz="1000"/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</a:rPr>
              <a:t>Говорят ли во время контроля о ваших успехах и положительных результатах?</a:t>
            </a:r>
            <a:endParaRPr lang="ru-RU" sz="1000"/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</a:rPr>
              <a:t>Говорите ли Вы о своих проблемах руководству школы?</a:t>
            </a:r>
            <a:endParaRPr lang="ru-RU" sz="1000"/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</a:rPr>
              <a:t>Имеете ли Вы возможность во время контроля  отстаивать собственную точку зрения?</a:t>
            </a:r>
            <a:endParaRPr lang="ru-RU" sz="1000"/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</a:rPr>
              <a:t>Получаете ли Вы в результате контроля методическую помощь?</a:t>
            </a:r>
            <a:endParaRPr lang="ru-RU" sz="1000"/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</a:rPr>
              <a:t>Чувствуете ли Вы, что в результате контроля у администрации школы возрастает доверие к вам как к учителю?</a:t>
            </a:r>
            <a:endParaRPr lang="ru-RU" sz="1000"/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</a:rPr>
              <a:t>Хочется ли вам после проведения контроля работать лучше?</a:t>
            </a:r>
            <a:endParaRPr lang="ru-RU" sz="1000"/>
          </a:p>
          <a:p>
            <a:pPr algn="just" eaLnBrk="0" hangingPunct="0">
              <a:buFontTx/>
              <a:buChar char="•"/>
            </a:pPr>
            <a:r>
              <a:rPr lang="ru-RU">
                <a:latin typeface="Times New Roman" pitchFamily="18" charset="0"/>
              </a:rPr>
              <a:t>Считаете ли Вы, что контроль приносит пользу вам в профессиональном становлении?          5 </a:t>
            </a:r>
            <a:r>
              <a:rPr lang="ru-RU">
                <a:latin typeface="Calibri" pitchFamily="34" charset="0"/>
              </a:rPr>
              <a:t>–</a:t>
            </a:r>
            <a:r>
              <a:rPr lang="ru-RU">
                <a:latin typeface="Times New Roman" pitchFamily="18" charset="0"/>
              </a:rPr>
              <a:t> да</a:t>
            </a:r>
            <a:endParaRPr lang="ru-RU" sz="1000"/>
          </a:p>
          <a:p>
            <a:pPr algn="just" eaLnBrk="0" hangingPunct="0"/>
            <a:r>
              <a:rPr lang="ru-RU">
                <a:latin typeface="Times New Roman" pitchFamily="18" charset="0"/>
              </a:rPr>
              <a:t>                                4 </a:t>
            </a:r>
            <a:r>
              <a:rPr lang="ru-RU">
                <a:latin typeface="Calibri" pitchFamily="34" charset="0"/>
              </a:rPr>
              <a:t>–</a:t>
            </a:r>
            <a:r>
              <a:rPr lang="ru-RU">
                <a:latin typeface="Times New Roman" pitchFamily="18" charset="0"/>
              </a:rPr>
              <a:t> скорее да, чем нет</a:t>
            </a:r>
            <a:endParaRPr lang="ru-RU" sz="1000"/>
          </a:p>
          <a:p>
            <a:pPr algn="just" eaLnBrk="0" hangingPunct="0"/>
            <a:r>
              <a:rPr lang="ru-RU">
                <a:latin typeface="Times New Roman" pitchFamily="18" charset="0"/>
              </a:rPr>
              <a:t>                                3 </a:t>
            </a:r>
            <a:r>
              <a:rPr lang="ru-RU">
                <a:latin typeface="Calibri" pitchFamily="34" charset="0"/>
              </a:rPr>
              <a:t>–</a:t>
            </a:r>
            <a:r>
              <a:rPr lang="ru-RU">
                <a:latin typeface="Times New Roman" pitchFamily="18" charset="0"/>
              </a:rPr>
              <a:t> и да и нет</a:t>
            </a:r>
            <a:endParaRPr lang="ru-RU" sz="1000"/>
          </a:p>
          <a:p>
            <a:pPr algn="just" eaLnBrk="0" hangingPunct="0"/>
            <a:r>
              <a:rPr lang="ru-RU">
                <a:latin typeface="Times New Roman" pitchFamily="18" charset="0"/>
              </a:rPr>
              <a:t>                                2 </a:t>
            </a:r>
            <a:r>
              <a:rPr lang="ru-RU">
                <a:latin typeface="Calibri" pitchFamily="34" charset="0"/>
              </a:rPr>
              <a:t>–</a:t>
            </a:r>
            <a:r>
              <a:rPr lang="ru-RU">
                <a:latin typeface="Times New Roman" pitchFamily="18" charset="0"/>
              </a:rPr>
              <a:t> скорее нет, чем да</a:t>
            </a:r>
            <a:endParaRPr lang="ru-RU" sz="1000"/>
          </a:p>
          <a:p>
            <a:pPr algn="just" eaLnBrk="0" hangingPunct="0"/>
            <a:r>
              <a:rPr lang="ru-RU">
                <a:latin typeface="Times New Roman" pitchFamily="18" charset="0"/>
              </a:rPr>
              <a:t>                                1 - нет</a:t>
            </a:r>
            <a:endParaRPr lang="ru-RU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E:\2013. Курсы\PB07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72560" cy="571504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08720"/>
          <a:ext cx="6096004" cy="3977051"/>
        </p:xfrm>
        <a:graphic>
          <a:graphicData uri="http://schemas.openxmlformats.org/drawingml/2006/table">
            <a:tbl>
              <a:tblPr/>
              <a:tblGrid>
                <a:gridCol w="255324"/>
                <a:gridCol w="424341"/>
                <a:gridCol w="453709"/>
                <a:gridCol w="496263"/>
                <a:gridCol w="496263"/>
                <a:gridCol w="496263"/>
                <a:gridCol w="496263"/>
                <a:gridCol w="496263"/>
                <a:gridCol w="496263"/>
                <a:gridCol w="496263"/>
                <a:gridCol w="496263"/>
                <a:gridCol w="496263"/>
                <a:gridCol w="496263"/>
              </a:tblGrid>
              <a:tr h="238901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Механическое умение  читать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Умение  читать осмысленно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Умение монологически высказываться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Умение  вести диалог (учебный)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Умение отвечать на вопросы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Умение формулировать вопросы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Умение запоминать и воспроизводить устные, письменные тексты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Умение выделять главную мысль текста в целом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Умение составлять тезисы, конспект, план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Умение действовать по инструкции, алгоритму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Умение создавать текст по заданной теме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Умение работать с учебником, дополнительным материалом,  справочниками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0" marR="64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755650" y="333375"/>
            <a:ext cx="7777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сформированности надпредметных навыков 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учеников 2 </a:t>
            </a:r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1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</a:t>
            </a:r>
            <a:endParaRPr lang="ru-RU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6300788" y="3500438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7" name="TextBox 13"/>
          <p:cNvSpPr txBox="1">
            <a:spLocks noChangeArrowheads="1"/>
          </p:cNvSpPr>
          <p:nvPr/>
        </p:nvSpPr>
        <p:spPr bwMode="auto">
          <a:xfrm>
            <a:off x="6480175" y="2060575"/>
            <a:ext cx="26638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>
                <a:latin typeface="Calibri" pitchFamily="34" charset="0"/>
              </a:rPr>
              <a:t>Оценочная шкала:</a:t>
            </a:r>
          </a:p>
          <a:p>
            <a:r>
              <a:rPr lang="ru-RU" dirty="0">
                <a:latin typeface="Calibri" pitchFamily="34" charset="0"/>
              </a:rPr>
              <a:t>1-успеха нет</a:t>
            </a:r>
          </a:p>
          <a:p>
            <a:r>
              <a:rPr lang="ru-RU" dirty="0">
                <a:latin typeface="Calibri" pitchFamily="34" charset="0"/>
              </a:rPr>
              <a:t>2-успех крайне редок</a:t>
            </a:r>
          </a:p>
          <a:p>
            <a:r>
              <a:rPr lang="ru-RU" dirty="0">
                <a:latin typeface="Calibri" pitchFamily="34" charset="0"/>
              </a:rPr>
              <a:t>3-успешен иногда</a:t>
            </a:r>
          </a:p>
          <a:p>
            <a:r>
              <a:rPr lang="ru-RU" dirty="0">
                <a:latin typeface="Calibri" pitchFamily="34" charset="0"/>
              </a:rPr>
              <a:t>4-скорее успешен, чем нет</a:t>
            </a:r>
          </a:p>
          <a:p>
            <a:r>
              <a:rPr lang="ru-RU" dirty="0">
                <a:latin typeface="Calibri" pitchFamily="34" charset="0"/>
              </a:rPr>
              <a:t>5-успешен</a:t>
            </a:r>
          </a:p>
          <a:p>
            <a:r>
              <a:rPr lang="ru-RU" dirty="0">
                <a:latin typeface="Calibri" pitchFamily="34" charset="0"/>
              </a:rPr>
              <a:t>6-очень </a:t>
            </a:r>
            <a:r>
              <a:rPr lang="ru-RU" dirty="0" err="1">
                <a:latin typeface="Calibri" pitchFamily="34" charset="0"/>
              </a:rPr>
              <a:t>кспешен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0" y="4941888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  <a:cs typeface="Aharoni" pitchFamily="2" charset="-79"/>
              </a:rPr>
              <a:t>Вывод:</a:t>
            </a:r>
          </a:p>
          <a:p>
            <a:r>
              <a:rPr lang="ru-RU">
                <a:latin typeface="Calibri" pitchFamily="34" charset="0"/>
              </a:rPr>
              <a:t> </a:t>
            </a:r>
            <a:r>
              <a:rPr lang="ru-RU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диагностика показала, что учащиеся  данного класса владеют основными надпредметными умениями ( механическое чтение, работа с учебником, умения отвечать на вопросы) на удовлетворительном уровне, но  есть затруднения  в составлении монологических высказываний , а также  в  составлении   планов . Это объясняется   возрастными особенностями развития речи и гибкости мышления.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type="subTitle" idx="4294967295"/>
          </p:nvPr>
        </p:nvSpPr>
        <p:spPr>
          <a:xfrm rot="10800000" flipV="1">
            <a:off x="214279" y="4071942"/>
            <a:ext cx="8643999" cy="2263771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800" dirty="0" smtClean="0">
                <a:solidFill>
                  <a:schemeClr val="tx1"/>
                </a:solidFill>
                <a:cs typeface="Aharoni" pitchFamily="2" charset="-79"/>
              </a:rPr>
              <a:t>Вывод</a:t>
            </a:r>
            <a:r>
              <a:rPr lang="ru-RU" sz="16000" dirty="0" smtClean="0">
                <a:solidFill>
                  <a:schemeClr val="tx1"/>
                </a:solidFill>
                <a:cs typeface="Aharoni" pitchFamily="2" charset="-79"/>
              </a:rPr>
              <a:t>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результате диагностики было выявлено, что учащиеся легко апеллируют </a:t>
            </a:r>
            <a:r>
              <a:rPr lang="ru-RU" sz="72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надпредметными</a:t>
            </a:r>
            <a:r>
              <a:rPr lang="ru-RU" sz="7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умениями: создавать текст по заданной теме, работать с учебником  и источниками дополнительной информации ,действовать по инструкции и шаблону, воспроизводить устные и письменные тексты. Однако,  многие ученики затрудняются в составлении логических схем, тезисов, планов. Это связано   с проблемами недостаточного развития логического мышления,  умением выделять главную мысль.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179512" y="260648"/>
          <a:ext cx="876294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85720" y="357166"/>
          <a:ext cx="8572560" cy="650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Документ" r:id="rId4" imgW="6608065" imgH="7482864" progId="Word.Document.12">
                  <p:embed/>
                </p:oleObj>
              </mc:Choice>
              <mc:Fallback>
                <p:oleObj name="Документ" r:id="rId4" imgW="6608065" imgH="748286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357166"/>
                        <a:ext cx="8572560" cy="6500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-357188" y="4143375"/>
          <a:ext cx="9144001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Диаграмма" r:id="rId4" imgW="6448348" imgH="1828800" progId="MSGraph.Chart.8">
                  <p:embed/>
                </p:oleObj>
              </mc:Choice>
              <mc:Fallback>
                <p:oleObj name="Диаграмма" r:id="rId4" imgW="6448348" imgH="1828800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7188" y="4143375"/>
                        <a:ext cx="9144001" cy="247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071563"/>
          <a:ext cx="8715375" cy="2928747"/>
        </p:xfrm>
        <a:graphic>
          <a:graphicData uri="http://schemas.openxmlformats.org/drawingml/2006/table">
            <a:tbl>
              <a:tblPr/>
              <a:tblGrid>
                <a:gridCol w="1308100"/>
                <a:gridCol w="1119188"/>
                <a:gridCol w="1077912"/>
                <a:gridCol w="1330325"/>
                <a:gridCol w="1490663"/>
                <a:gridCol w="1193800"/>
                <a:gridCol w="1195387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Мыслительные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Синтез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Логика рассуждений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работать в группе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работать парами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а(д)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а(м)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б(м)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б(д)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6" name="Rectangle 3"/>
          <p:cNvSpPr>
            <a:spLocks noChangeArrowheads="1"/>
          </p:cNvSpPr>
          <p:nvPr/>
        </p:nvSpPr>
        <p:spPr bwMode="auto">
          <a:xfrm>
            <a:off x="428625" y="0"/>
            <a:ext cx="8281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257300" algn="l"/>
              </a:tabLs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сформированности общеучебных умений и навыков </a:t>
            </a:r>
          </a:p>
          <a:p>
            <a:pPr>
              <a:tabLst>
                <a:tab pos="1257300" algn="l"/>
              </a:tabLst>
            </a:pP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8 классах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257300" algn="l"/>
              </a:tabLst>
            </a:pP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1214438"/>
          <a:ext cx="8929716" cy="5169916"/>
        </p:xfrm>
        <a:graphic>
          <a:graphicData uri="http://schemas.openxmlformats.org/drawingml/2006/table">
            <a:tbl>
              <a:tblPr/>
              <a:tblGrid>
                <a:gridCol w="312055"/>
                <a:gridCol w="388701"/>
                <a:gridCol w="465346"/>
                <a:gridCol w="543087"/>
                <a:gridCol w="465893"/>
                <a:gridCol w="465346"/>
                <a:gridCol w="465893"/>
                <a:gridCol w="624112"/>
                <a:gridCol w="465346"/>
                <a:gridCol w="465893"/>
                <a:gridCol w="465346"/>
                <a:gridCol w="465893"/>
                <a:gridCol w="543087"/>
                <a:gridCol w="465893"/>
                <a:gridCol w="465346"/>
                <a:gridCol w="465893"/>
                <a:gridCol w="543087"/>
                <a:gridCol w="388153"/>
                <a:gridCol w="465346"/>
              </a:tblGrid>
              <a:tr h="1414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класс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 читать </a:t>
                      </a: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осмыс</a:t>
                      </a: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ленно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Моноло</a:t>
                      </a: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гически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высказы</a:t>
                      </a: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ваться</a:t>
                      </a: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 вести учебный диалог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 читать карту,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таблицу,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графики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отвечать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вопросы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Форму-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лировать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вопросы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Запоминать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Воспро</a:t>
                      </a: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изводить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По памяти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Тексты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Устно и письменно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 выделять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главную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мысль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составлять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простые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сложные планы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составлять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тезисы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конспек</a:t>
                      </a: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тировать с голоса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Действо-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вать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инструк-ции</a:t>
                      </a: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алгоритму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создавать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текст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по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заданной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теме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работать с учебником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работать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дополни-тельной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литера-турой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 </a:t>
                      </a:r>
                      <a:r>
                        <a:rPr lang="ru-RU" sz="1050" dirty="0" err="1">
                          <a:latin typeface="Calibri"/>
                          <a:ea typeface="Calibri"/>
                          <a:cs typeface="Times New Roman"/>
                        </a:rPr>
                        <a:t>анализировать,сравнивать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работать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в группе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Умение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Выслушивать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Calibri"/>
                          <a:ea typeface="Calibri"/>
                          <a:cs typeface="Times New Roman"/>
                        </a:rPr>
                        <a:t>других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8 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8 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(м)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8 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(м)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8 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(д)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8 в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0378" marR="40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80" name="Прямоугольник 2"/>
          <p:cNvSpPr>
            <a:spLocks noChangeArrowheads="1"/>
          </p:cNvSpPr>
          <p:nvPr/>
        </p:nvSpPr>
        <p:spPr bwMode="auto">
          <a:xfrm>
            <a:off x="428625" y="357188"/>
            <a:ext cx="8572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состояния по физике общеучебных умений и навыков в 8 классах</a:t>
            </a:r>
          </a:p>
          <a:p>
            <a:pPr algn="ctr"/>
            <a:endParaRPr lang="ru-RU" sz="5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(автор методики Репкин  В.И.)</a:t>
            </a:r>
            <a:endParaRPr lang="ru-RU" i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1" y="2786058"/>
          <a:ext cx="8072495" cy="3357586"/>
        </p:xfrm>
        <a:graphic>
          <a:graphicData uri="http://schemas.openxmlformats.org/drawingml/2006/table">
            <a:tbl>
              <a:tblPr/>
              <a:tblGrid>
                <a:gridCol w="1302016"/>
                <a:gridCol w="1302016"/>
                <a:gridCol w="1302016"/>
                <a:gridCol w="1562418"/>
                <a:gridCol w="1432216"/>
                <a:gridCol w="1171813"/>
              </a:tblGrid>
              <a:tr h="1207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Уровни: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Различение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Понимание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>
                          <a:latin typeface="Calibri"/>
                          <a:ea typeface="Times New Roman"/>
                          <a:cs typeface="Times New Roman"/>
                        </a:rPr>
                        <a:t>Воспроизвед-е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по образцу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Применение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на практике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Перенос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в новую ситуацию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Репродуктивн.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92%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Конструктивн.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Творческий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27%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27%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14348" y="571480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Диагностика в 5, 8, 10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Уровень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по ведущим предметам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знаний 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Комментарий: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Репродуктивный уровень знаний (базовые знания и умения) имеет наивысший рейтинг. Творческий уровень  требует  серьёзной доработки.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25" y="500063"/>
          <a:ext cx="7429551" cy="6289052"/>
        </p:xfrm>
        <a:graphic>
          <a:graphicData uri="http://schemas.openxmlformats.org/drawingml/2006/table">
            <a:tbl>
              <a:tblPr/>
              <a:tblGrid>
                <a:gridCol w="849244"/>
                <a:gridCol w="2358047"/>
                <a:gridCol w="849244"/>
                <a:gridCol w="849244"/>
                <a:gridCol w="849244"/>
                <a:gridCol w="848579"/>
                <a:gridCol w="825949"/>
              </a:tblGrid>
              <a:tr h="1684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Уровни</a:t>
                      </a: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ниже среднего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1-2 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средний 3-4 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5-6 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7-8 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Очень высокий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9-10 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Отвечает требованиям квалификационной категории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Владеет методами исследовательской, экспериментальной работы. Апробирует собственные разработки.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Умеет анализировать, оценивать свои сильные и слабые стороны.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Работает, используя педагогические технологии обучения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0,3%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Обладает знаниями возрастной психологии. Принимает решения в нестандартных ситуациях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Обучает дифференцированно. Умеет работать со «слабыми», «одаренными» учащимися.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Формирует прочные навыки и интерес к предмету.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Формирует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общеучебные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умения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0,3%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Добивается уровня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обученности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учащихся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0,3%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322" marR="323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9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Профессиональный уровень. Самодиагностика педагогов.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571625" y="642938"/>
            <a:ext cx="6286500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b="1">
                <a:latin typeface="Times New Roman" pitchFamily="18" charset="0"/>
              </a:rPr>
              <a:t>Выводы:</a:t>
            </a:r>
          </a:p>
          <a:p>
            <a:pPr algn="just" eaLnBrk="0" hangingPunct="0"/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Анализ результатов самодиагностики профессиональной деятельности педагогов свидетельствует о том, что по всем критериям педагогический коллектив находится на уровне </a:t>
            </a:r>
            <a:r>
              <a:rPr lang="ru-RU" sz="1400" u="sng">
                <a:latin typeface="Times New Roman" pitchFamily="18" charset="0"/>
              </a:rPr>
              <a:t>выше среднего и высокий.</a:t>
            </a:r>
          </a:p>
          <a:p>
            <a:pPr algn="just" eaLnBrk="0" hangingPunct="0"/>
            <a:endParaRPr lang="ru-RU" sz="900"/>
          </a:p>
          <a:p>
            <a:pPr algn="just" eaLnBrk="0" hangingPunct="0"/>
            <a:r>
              <a:rPr lang="ru-RU" sz="1400" b="1">
                <a:latin typeface="Times New Roman" pitchFamily="18" charset="0"/>
              </a:rPr>
              <a:t>Рейтинг профессионализма педагогов: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1 критерий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70%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2 критерий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74%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3 критерий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88%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4 критерий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55%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5 критерий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59%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6 критерий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85%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7 критерий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77%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8 критерий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88%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9 критерий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88%</a:t>
            </a:r>
          </a:p>
          <a:p>
            <a:pPr algn="just" eaLnBrk="0" hangingPunct="0"/>
            <a:endParaRPr lang="ru-RU" sz="900"/>
          </a:p>
          <a:p>
            <a:pPr algn="just" eaLnBrk="0" hangingPunct="0"/>
            <a:r>
              <a:rPr lang="ru-RU" sz="1400" b="1">
                <a:latin typeface="Times New Roman" pitchFamily="18" charset="0"/>
              </a:rPr>
              <a:t>Выводы: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На оптимальном уровне находятся следующие умения: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88% - умение анализировать свою деятельность.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88% - умение формировать общеучебные навыки.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88% - умение добиваться уровня обученности учащихся.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85% - умение работать дифференцированно.</a:t>
            </a:r>
            <a:endParaRPr lang="ru-RU" sz="900"/>
          </a:p>
          <a:p>
            <a:pPr algn="just" eaLnBrk="0" hangingPunct="0"/>
            <a:r>
              <a:rPr lang="ru-RU" sz="1400">
                <a:latin typeface="Times New Roman" pitchFamily="18" charset="0"/>
              </a:rPr>
              <a:t>Необходимо развивать навыки педагогов по работе:</a:t>
            </a:r>
            <a:endParaRPr lang="ru-RU" sz="900"/>
          </a:p>
          <a:p>
            <a:pPr algn="just" eaLnBrk="0" hangingPunct="0">
              <a:buFontTx/>
              <a:buChar char="•"/>
            </a:pPr>
            <a:r>
              <a:rPr lang="ru-RU" sz="1400">
                <a:latin typeface="Times New Roman" pitchFamily="18" charset="0"/>
              </a:rPr>
              <a:t>по педагогическим технологиям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55%;</a:t>
            </a:r>
            <a:endParaRPr lang="ru-RU" sz="900"/>
          </a:p>
          <a:p>
            <a:pPr algn="just" eaLnBrk="0" hangingPunct="0">
              <a:buFontTx/>
              <a:buChar char="•"/>
            </a:pPr>
            <a:r>
              <a:rPr lang="ru-RU" sz="1400">
                <a:latin typeface="Times New Roman" pitchFamily="18" charset="0"/>
              </a:rPr>
              <a:t>знание психологии учащихся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59%;</a:t>
            </a:r>
            <a:endParaRPr lang="ru-RU" sz="900"/>
          </a:p>
          <a:p>
            <a:pPr algn="just" eaLnBrk="0" hangingPunct="0">
              <a:buFontTx/>
              <a:buChar char="•"/>
            </a:pPr>
            <a:r>
              <a:rPr lang="ru-RU" sz="1400">
                <a:latin typeface="Times New Roman" pitchFamily="18" charset="0"/>
              </a:rPr>
              <a:t>создание собственных разработок </a:t>
            </a:r>
            <a:r>
              <a:rPr lang="ru-RU" sz="1400">
                <a:latin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</a:rPr>
              <a:t> 70%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001676" cy="96518"/>
          </a:xfrm>
        </p:spPr>
        <p:txBody>
          <a:bodyPr>
            <a:normAutofit fontScale="25000" lnSpcReduction="20000"/>
          </a:bodyPr>
          <a:lstStyle/>
          <a:p>
            <a:pPr algn="ctr"/>
            <a:endParaRPr lang="tt-RU" sz="32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0E6C-7360-4514-8566-4FD8329A77B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581"/>
            <a:ext cx="9144000" cy="73152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19675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tt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tt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tt-RU" b="1" i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G:\DCIM\Camera\IMG_20131129_142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356309" cy="5517232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642938"/>
          <a:ext cx="8501123" cy="3453456"/>
        </p:xfrm>
        <a:graphic>
          <a:graphicData uri="http://schemas.openxmlformats.org/drawingml/2006/table">
            <a:tbl>
              <a:tblPr/>
              <a:tblGrid>
                <a:gridCol w="428630"/>
                <a:gridCol w="5572164"/>
                <a:gridCol w="857256"/>
                <a:gridCol w="928694"/>
                <a:gridCol w="714379"/>
              </a:tblGrid>
              <a:tr h="1971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Уровни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удовлетворит.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хороший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Потребность в коммуникативной, организаторской деятельности. Инициативен, самостоятелен. Лидерские качества.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Демократический стиль общения с учащимися. Влияет на мировоззрение, авторитетен среди учащихся.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0,7%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51,8%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Создаёт позитивный микроклимат в классе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50,8%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51,8%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Соблюдает всегда профессиональную этику. Корректен, учитывает мнение других.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0,7%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51,8%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Умеет сотрудничать с родителями, привлекая их на свою сторону.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Владеет педагогическим тактом, справедлив, уравновешен.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0,7%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74%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Владеет технологией общения, убеждения речью. Умеет ясно и чётко выражать свои мысли. Обладает педагогической культурой речи.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0,7%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96" name="Rectangle 1"/>
          <p:cNvSpPr>
            <a:spLocks noChangeArrowheads="1"/>
          </p:cNvSpPr>
          <p:nvPr/>
        </p:nvSpPr>
        <p:spPr bwMode="auto">
          <a:xfrm>
            <a:off x="857250" y="4214813"/>
            <a:ext cx="7429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200">
                <a:latin typeface="Times New Roman" pitchFamily="18" charset="0"/>
              </a:rPr>
              <a:t>При анализе итоговых данных уровень развития коммуникативной культуры выстроился следующим образом: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</a:rPr>
              <a:t>1 критерий </a:t>
            </a:r>
            <a:r>
              <a:rPr lang="ru-RU" sz="1200">
                <a:latin typeface="Calibri" pitchFamily="34" charset="0"/>
              </a:rPr>
              <a:t>–</a:t>
            </a:r>
            <a:r>
              <a:rPr lang="ru-RU" sz="1200">
                <a:latin typeface="Times New Roman" pitchFamily="18" charset="0"/>
              </a:rPr>
              <a:t> 88% на высоком и выше среднего уровнях.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</a:rPr>
              <a:t>2 критерий </a:t>
            </a:r>
            <a:r>
              <a:rPr lang="ru-RU" sz="1200">
                <a:latin typeface="Calibri" pitchFamily="34" charset="0"/>
              </a:rPr>
              <a:t>–</a:t>
            </a:r>
            <a:r>
              <a:rPr lang="ru-RU" sz="1200">
                <a:latin typeface="Times New Roman" pitchFamily="18" charset="0"/>
              </a:rPr>
              <a:t> 92%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</a:rPr>
              <a:t>3 критерий - 96%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</a:rPr>
              <a:t>4 критерий </a:t>
            </a:r>
            <a:r>
              <a:rPr lang="ru-RU" sz="1200">
                <a:latin typeface="Calibri" pitchFamily="34" charset="0"/>
              </a:rPr>
              <a:t>–</a:t>
            </a:r>
            <a:r>
              <a:rPr lang="ru-RU" sz="1200">
                <a:latin typeface="Times New Roman" pitchFamily="18" charset="0"/>
              </a:rPr>
              <a:t> 100%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</a:rPr>
              <a:t>5 критерий -88%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</a:rPr>
              <a:t>6 критерий -91%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</a:rPr>
              <a:t>7 критерий -91%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</a:rPr>
              <a:t>- Корректны, учитывают мнение других </a:t>
            </a:r>
            <a:r>
              <a:rPr lang="ru-RU" sz="1200">
                <a:latin typeface="Calibri" pitchFamily="34" charset="0"/>
              </a:rPr>
              <a:t>–</a:t>
            </a:r>
            <a:r>
              <a:rPr lang="ru-RU" sz="1200">
                <a:latin typeface="Times New Roman" pitchFamily="18" charset="0"/>
              </a:rPr>
              <a:t> 100%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</a:rPr>
              <a:t>- Создают позитивный микроклимат - 96%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</a:rPr>
              <a:t>- Демократический стиль общения с учащимися, пользуется уважением </a:t>
            </a:r>
            <a:endParaRPr lang="ru-RU" sz="1200"/>
          </a:p>
          <a:p>
            <a:pPr algn="just" eaLnBrk="0" hangingPunct="0"/>
            <a:r>
              <a:rPr lang="ru-RU" sz="1200">
                <a:latin typeface="Times New Roman" pitchFamily="18" charset="0"/>
              </a:rPr>
              <a:t>учащихся </a:t>
            </a:r>
            <a:r>
              <a:rPr lang="ru-RU" sz="1200">
                <a:latin typeface="Calibri" pitchFamily="34" charset="0"/>
              </a:rPr>
              <a:t>–</a:t>
            </a:r>
            <a:r>
              <a:rPr lang="ru-RU" sz="1200">
                <a:latin typeface="Times New Roman" pitchFamily="18" charset="0"/>
              </a:rPr>
              <a:t> 92%</a:t>
            </a:r>
            <a:endParaRPr lang="ru-RU" sz="1200"/>
          </a:p>
          <a:p>
            <a:pPr algn="just" eaLnBrk="0" hangingPunct="0">
              <a:buFontTx/>
              <a:buChar char="•"/>
            </a:pPr>
            <a:r>
              <a:rPr lang="ru-RU" sz="1200">
                <a:latin typeface="Times New Roman" pitchFamily="18" charset="0"/>
              </a:rPr>
              <a:t>Меньше учителей с лидерскими качествами.</a:t>
            </a:r>
            <a:endParaRPr lang="ru-RU" sz="1200"/>
          </a:p>
          <a:p>
            <a:pPr algn="just" eaLnBrk="0" hangingPunct="0">
              <a:buFontTx/>
              <a:buChar char="•"/>
            </a:pPr>
            <a:r>
              <a:rPr lang="ru-RU" sz="1200">
                <a:latin typeface="Times New Roman" pitchFamily="18" charset="0"/>
              </a:rPr>
              <a:t>Умение сотрудничать с родителями.</a:t>
            </a:r>
            <a:endParaRPr lang="ru-RU" sz="1200"/>
          </a:p>
        </p:txBody>
      </p:sp>
      <p:sp>
        <p:nvSpPr>
          <p:cNvPr id="14397" name="Прямоугольник 3"/>
          <p:cNvSpPr>
            <a:spLocks noChangeArrowheads="1"/>
          </p:cNvSpPr>
          <p:nvPr/>
        </p:nvSpPr>
        <p:spPr bwMode="auto">
          <a:xfrm>
            <a:off x="1500188" y="142875"/>
            <a:ext cx="664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Результаты самодиагностики. Коммуникативная культура, </a:t>
            </a:r>
            <a:endParaRPr lang="ru-RU" sz="140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</a:rPr>
              <a:t>и этика педагогов гимназии.</a:t>
            </a:r>
            <a:endParaRPr 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500063"/>
          <a:ext cx="8358244" cy="6326886"/>
        </p:xfrm>
        <a:graphic>
          <a:graphicData uri="http://schemas.openxmlformats.org/drawingml/2006/table">
            <a:tbl>
              <a:tblPr/>
              <a:tblGrid>
                <a:gridCol w="966567"/>
                <a:gridCol w="4523103"/>
                <a:gridCol w="2868574"/>
              </a:tblGrid>
              <a:tr h="124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100" baseline="-25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Уровень успеваемости учащихся по предмету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100% - 30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1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% качества по предмету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100% - 70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100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Количество неуспевающих по предмету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 неуспевающих – 30 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 неуспевающий – 10 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 неуспевающих –  5 б.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 неуспевающих –  1 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свыше 3 неуспевающих -0 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100" baseline="-25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Интерес учащихся по преподаваемому предмету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Рейтинговая оценка: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95-100% - 60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80-94%  -  50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70-79% -   40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до 55% -   20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ниже 55% - 0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100" baseline="-25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Применение современных образовательных технологий в обучении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 технология – 10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 технологии – 20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 технологии – 25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100" baseline="-25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Количество дней, пропущенных по больничному листу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 дней – 10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до 7 дней – 6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до 14 дней – 3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свыше 14 дней – 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100" baseline="-25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Степень выполнения правил внутреннего распорядка гимназии: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Своевременное начало и окончание уроков.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Наличие планов тематических и поурочных.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Удаление учащихся с урока (есть или нет).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Своевременность и качество проверки тетрадей.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Регулярность заполнения классного журнала.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Контроль посещаемости и успеваемости учащихся.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Дежурство по школе во время перемен.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Своевременность и качество сдачи отчётов.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Контроль за питанием учащихся в столовой.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Соблюдение техники безопасности в гимназии и обеспечение охраны жизни и здоровья учащихся в учебное время.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Каждый показатель оценивается от 0 до 5 баллов.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Максимальный балл – 50 баллов.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416" marR="2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0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Рейтинговый анализ педагогической  деятельности учителя.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42938" y="0"/>
            <a:ext cx="7858125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</a:rPr>
              <a:t>Анкета №2</a:t>
            </a:r>
          </a:p>
          <a:p>
            <a:pPr algn="just" eaLnBrk="0" hangingPunct="0"/>
            <a:endParaRPr lang="ru-RU" sz="900" dirty="0"/>
          </a:p>
          <a:p>
            <a:pPr algn="just" eaLnBrk="0" hangingPunct="0"/>
            <a:r>
              <a:rPr lang="ru-RU" sz="1400" dirty="0" smtClean="0">
                <a:latin typeface="Times New Roman" pitchFamily="18" charset="0"/>
              </a:rPr>
              <a:t>5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бальная </a:t>
            </a:r>
            <a:r>
              <a:rPr lang="ru-RU" sz="1400" dirty="0">
                <a:latin typeface="Times New Roman" pitchFamily="18" charset="0"/>
              </a:rPr>
              <a:t>оценка факторов, стимулирующих саморазвитие и факторов, препятствующих.</a:t>
            </a:r>
            <a:endParaRPr lang="ru-RU" sz="900" dirty="0"/>
          </a:p>
          <a:p>
            <a:pPr algn="just" eaLnBrk="0" hangingPunct="0"/>
            <a:r>
              <a:rPr lang="ru-RU" sz="1400" dirty="0">
                <a:latin typeface="Times New Roman" pitchFamily="18" charset="0"/>
              </a:rPr>
              <a:t>  5 </a:t>
            </a:r>
            <a:r>
              <a:rPr lang="ru-RU" sz="1400" dirty="0">
                <a:latin typeface="Calibri" pitchFamily="34" charset="0"/>
              </a:rPr>
              <a:t>–</a:t>
            </a:r>
            <a:r>
              <a:rPr lang="ru-RU" sz="1400" dirty="0">
                <a:latin typeface="Times New Roman" pitchFamily="18" charset="0"/>
              </a:rPr>
              <a:t> да (препятствуют или стимулируют)</a:t>
            </a:r>
            <a:endParaRPr lang="ru-RU" sz="900" dirty="0"/>
          </a:p>
          <a:p>
            <a:pPr algn="just" eaLnBrk="0" hangingPunct="0"/>
            <a:r>
              <a:rPr lang="ru-RU" sz="1400" dirty="0">
                <a:latin typeface="Times New Roman" pitchFamily="18" charset="0"/>
              </a:rPr>
              <a:t>  4 </a:t>
            </a:r>
            <a:r>
              <a:rPr lang="ru-RU" sz="1400" dirty="0">
                <a:latin typeface="Calibri" pitchFamily="34" charset="0"/>
              </a:rPr>
              <a:t>–</a:t>
            </a:r>
            <a:r>
              <a:rPr lang="ru-RU" sz="1400" dirty="0">
                <a:latin typeface="Times New Roman" pitchFamily="18" charset="0"/>
              </a:rPr>
              <a:t> скорее да, чем нет</a:t>
            </a:r>
            <a:endParaRPr lang="ru-RU" sz="900" dirty="0"/>
          </a:p>
          <a:p>
            <a:pPr algn="just" eaLnBrk="0" hangingPunct="0"/>
            <a:r>
              <a:rPr lang="ru-RU" sz="1400" dirty="0">
                <a:latin typeface="Times New Roman" pitchFamily="18" charset="0"/>
              </a:rPr>
              <a:t>  3 </a:t>
            </a:r>
            <a:r>
              <a:rPr lang="ru-RU" sz="1400" dirty="0">
                <a:latin typeface="Calibri" pitchFamily="34" charset="0"/>
              </a:rPr>
              <a:t>–</a:t>
            </a:r>
            <a:r>
              <a:rPr lang="ru-RU" sz="1400" dirty="0">
                <a:latin typeface="Times New Roman" pitchFamily="18" charset="0"/>
              </a:rPr>
              <a:t> и да, и нет</a:t>
            </a:r>
            <a:endParaRPr lang="ru-RU" sz="900" dirty="0"/>
          </a:p>
          <a:p>
            <a:pPr algn="just" eaLnBrk="0" hangingPunct="0"/>
            <a:r>
              <a:rPr lang="ru-RU" sz="1400" dirty="0">
                <a:latin typeface="Times New Roman" pitchFamily="18" charset="0"/>
              </a:rPr>
              <a:t>  2 </a:t>
            </a:r>
            <a:r>
              <a:rPr lang="ru-RU" sz="1400" dirty="0">
                <a:latin typeface="Calibri" pitchFamily="34" charset="0"/>
              </a:rPr>
              <a:t>–</a:t>
            </a:r>
            <a:r>
              <a:rPr lang="ru-RU" sz="1400" dirty="0">
                <a:latin typeface="Times New Roman" pitchFamily="18" charset="0"/>
              </a:rPr>
              <a:t> скорее нет</a:t>
            </a:r>
            <a:endParaRPr lang="ru-RU" sz="900" dirty="0"/>
          </a:p>
          <a:p>
            <a:pPr algn="just" eaLnBrk="0" hangingPunct="0"/>
            <a:r>
              <a:rPr lang="ru-RU" sz="1400" dirty="0">
                <a:latin typeface="Times New Roman" pitchFamily="18" charset="0"/>
              </a:rPr>
              <a:t>  1 </a:t>
            </a:r>
            <a:r>
              <a:rPr lang="ru-RU" sz="1400" dirty="0">
                <a:latin typeface="Calibri" pitchFamily="34" charset="0"/>
              </a:rPr>
              <a:t>–</a:t>
            </a:r>
            <a:r>
              <a:rPr lang="ru-RU" sz="1400" dirty="0">
                <a:latin typeface="Times New Roman" pitchFamily="18" charset="0"/>
              </a:rPr>
              <a:t> нет   </a:t>
            </a:r>
            <a:endParaRPr lang="ru-RU" sz="900" dirty="0"/>
          </a:p>
          <a:p>
            <a:pPr algn="just" eaLnBrk="0" hangingPunct="0"/>
            <a:r>
              <a:rPr lang="ru-RU" sz="1400" u="sng" dirty="0">
                <a:latin typeface="Times New Roman" pitchFamily="18" charset="0"/>
              </a:rPr>
              <a:t>Препятствующие факторы: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Инертен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Разочарован в результате неудач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Нет поддержки и помощи от руководителя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Зависть, ревность окружающих, отрицательно настроенных на перемены в Вас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Отсутствие обратной связи с коллективом и руководителями (они не имеют объективной информации обо мне)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Состояние здоровья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Недостаток времени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Жизненные обстоятельства</a:t>
            </a:r>
            <a:endParaRPr lang="ru-RU" sz="900" dirty="0"/>
          </a:p>
          <a:p>
            <a:pPr algn="just" eaLnBrk="0" hangingPunct="0"/>
            <a:r>
              <a:rPr lang="ru-RU" sz="1400" u="sng" dirty="0">
                <a:latin typeface="Times New Roman" pitchFamily="18" charset="0"/>
              </a:rPr>
              <a:t>Стимулирующие факторы: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Методическая работа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Обучение на курсах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Пример и влияние коллег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Пример и влияние руководителей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Организация труда в школе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Доверие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Новизна деятельности и возможность экспериментировать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Самообразование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Интерес к работе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Возрастающая ответственность</a:t>
            </a:r>
            <a:endParaRPr lang="ru-RU" sz="900" dirty="0"/>
          </a:p>
          <a:p>
            <a:pPr algn="just" eaLnBrk="0" hangingPunct="0">
              <a:buFontTx/>
              <a:buChar char="•"/>
            </a:pPr>
            <a:r>
              <a:rPr lang="ru-RU" sz="1400" dirty="0">
                <a:latin typeface="Times New Roman" pitchFamily="18" charset="0"/>
              </a:rPr>
              <a:t>Возможность получения признания в коллективе.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User\Рабочий стол\гуманитарии\IMG_1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97" y="500042"/>
            <a:ext cx="8561445" cy="5580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PB05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48430" cy="592935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Documents and Settings\User\Рабочий стол\педс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001676" cy="3024336"/>
          </a:xfrm>
        </p:spPr>
        <p:txBody>
          <a:bodyPr>
            <a:normAutofit/>
          </a:bodyPr>
          <a:lstStyle/>
          <a:p>
            <a:pPr algn="just"/>
            <a:endParaRPr lang="tt-RU" i="1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0E6C-7360-4514-8566-4FD8329A77B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Шаблон презентации PowerPoint &quot;Книги&quot;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581"/>
            <a:ext cx="9144000" cy="73152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19675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tt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tt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tt-RU" b="1" i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 descr="C:\Users\эндже\Pictures\2013 ШМО\PB23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86124"/>
            <a:ext cx="5072066" cy="4000527"/>
          </a:xfrm>
          <a:prstGeom prst="roundRect">
            <a:avLst/>
          </a:prstGeom>
          <a:noFill/>
        </p:spPr>
      </p:pic>
      <p:pic>
        <p:nvPicPr>
          <p:cNvPr id="7" name="Picture 2" descr="C:\Users\эндже\Pictures\2013 ШМО\PB230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4929222" cy="3796142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G:\DCIM\Camera\IMG_20131128_14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143932" cy="557216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Documents and Settings\User\Рабочий стол\P1000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721104" cy="3000396"/>
          </a:xfrm>
          <a:prstGeom prst="rect">
            <a:avLst/>
          </a:prstGeom>
          <a:noFill/>
        </p:spPr>
      </p:pic>
      <p:pic>
        <p:nvPicPr>
          <p:cNvPr id="31747" name="Picture 3" descr="C:\Documents and Settings\User\Рабочий стол\P10005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1" y="500042"/>
            <a:ext cx="3908411" cy="2931309"/>
          </a:xfrm>
          <a:prstGeom prst="rect">
            <a:avLst/>
          </a:prstGeom>
          <a:noFill/>
        </p:spPr>
      </p:pic>
      <p:pic>
        <p:nvPicPr>
          <p:cNvPr id="31748" name="Picture 4" descr="C:\Documents and Settings\User\Рабочий стол\P10005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14686"/>
            <a:ext cx="4548194" cy="3411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357313" y="928688"/>
            <a:ext cx="6215062" cy="5429250"/>
            <a:chOff x="1488" y="912"/>
            <a:chExt cx="2996" cy="2976"/>
          </a:xfrm>
        </p:grpSpPr>
        <p:sp>
          <p:nvSpPr>
            <p:cNvPr id="3" name="Oval 61"/>
            <p:cNvSpPr>
              <a:spLocks noChangeArrowheads="1"/>
            </p:cNvSpPr>
            <p:nvPr/>
          </p:nvSpPr>
          <p:spPr bwMode="gray">
            <a:xfrm>
              <a:off x="1488" y="912"/>
              <a:ext cx="2976" cy="2962"/>
            </a:xfrm>
            <a:prstGeom prst="ellipse">
              <a:avLst/>
            </a:prstGeom>
            <a:gradFill rotWithShape="1">
              <a:gsLst>
                <a:gs pos="0">
                  <a:srgbClr val="65D7A6"/>
                </a:gs>
                <a:gs pos="100000">
                  <a:srgbClr val="65D7A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76200" algn="ctr">
              <a:noFill/>
              <a:round/>
              <a:headEnd/>
              <a:tailEnd/>
            </a:ln>
            <a:effectLst>
              <a:outerShdw dist="271792" dir="2244321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0245" name="PubPieSlice"/>
            <p:cNvSpPr>
              <a:spLocks noEditPoints="1" noChangeArrowheads="1"/>
            </p:cNvSpPr>
            <p:nvPr/>
          </p:nvSpPr>
          <p:spPr bwMode="gray">
            <a:xfrm>
              <a:off x="1488" y="912"/>
              <a:ext cx="2976" cy="2976"/>
            </a:xfrm>
            <a:custGeom>
              <a:avLst/>
              <a:gdLst>
                <a:gd name="T0" fmla="*/ 319 w 21600"/>
                <a:gd name="T1" fmla="*/ 35 h 21600"/>
                <a:gd name="T2" fmla="*/ 205 w 21600"/>
                <a:gd name="T3" fmla="*/ 205 h 21600"/>
                <a:gd name="T4" fmla="*/ 95 w 21600"/>
                <a:gd name="T5" fmla="*/ 32 h 21600"/>
                <a:gd name="T6" fmla="*/ 0 60000 65536"/>
                <a:gd name="T7" fmla="*/ 0 60000 65536"/>
                <a:gd name="T8" fmla="*/ 0 60000 65536"/>
                <a:gd name="T9" fmla="*/ 3165 w 21600"/>
                <a:gd name="T10" fmla="*/ 3165 h 21600"/>
                <a:gd name="T11" fmla="*/ 18435 w 21600"/>
                <a:gd name="T12" fmla="*/ 18435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6823" y="1836"/>
                  </a:moveTo>
                  <a:cubicBezTo>
                    <a:pt x="15042" y="639"/>
                    <a:pt x="12945" y="0"/>
                    <a:pt x="10800" y="0"/>
                  </a:cubicBezTo>
                  <a:cubicBezTo>
                    <a:pt x="8739" y="-1"/>
                    <a:pt x="6721" y="589"/>
                    <a:pt x="4985" y="1698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57C9ED"/>
                </a:gs>
                <a:gs pos="100000">
                  <a:srgbClr val="BDEAF8"/>
                </a:gs>
              </a:gsLst>
              <a:lin ang="5400000" scaled="1"/>
            </a:gradFill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/>
            </a:p>
          </p:txBody>
        </p:sp>
        <p:sp>
          <p:nvSpPr>
            <p:cNvPr id="10246" name="PubPieSlice"/>
            <p:cNvSpPr>
              <a:spLocks noEditPoints="1" noChangeArrowheads="1"/>
            </p:cNvSpPr>
            <p:nvPr/>
          </p:nvSpPr>
          <p:spPr bwMode="gray">
            <a:xfrm>
              <a:off x="1488" y="912"/>
              <a:ext cx="2976" cy="2976"/>
            </a:xfrm>
            <a:custGeom>
              <a:avLst/>
              <a:gdLst>
                <a:gd name="T0" fmla="*/ 410 w 21600"/>
                <a:gd name="T1" fmla="*/ 206 h 21600"/>
                <a:gd name="T2" fmla="*/ 205 w 21600"/>
                <a:gd name="T3" fmla="*/ 205 h 21600"/>
                <a:gd name="T4" fmla="*/ 317 w 21600"/>
                <a:gd name="T5" fmla="*/ 33 h 21600"/>
                <a:gd name="T6" fmla="*/ 0 60000 65536"/>
                <a:gd name="T7" fmla="*/ 0 60000 65536"/>
                <a:gd name="T8" fmla="*/ 0 60000 65536"/>
                <a:gd name="T9" fmla="*/ 3165 w 21600"/>
                <a:gd name="T10" fmla="*/ 3165 h 21600"/>
                <a:gd name="T11" fmla="*/ 18435 w 21600"/>
                <a:gd name="T12" fmla="*/ 18435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599" y="10843"/>
                  </a:moveTo>
                  <a:cubicBezTo>
                    <a:pt x="21599" y="10828"/>
                    <a:pt x="21600" y="10814"/>
                    <a:pt x="21600" y="10800"/>
                  </a:cubicBezTo>
                  <a:cubicBezTo>
                    <a:pt x="21600" y="7150"/>
                    <a:pt x="19756" y="3747"/>
                    <a:pt x="16699" y="1754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D5E3FF"/>
                </a:gs>
              </a:gsLst>
              <a:lin ang="5400000" scaled="1"/>
            </a:gradFill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/>
            </a:p>
          </p:txBody>
        </p:sp>
        <p:sp>
          <p:nvSpPr>
            <p:cNvPr id="10247" name="PubPieSlice"/>
            <p:cNvSpPr>
              <a:spLocks noEditPoints="1" noChangeArrowheads="1"/>
            </p:cNvSpPr>
            <p:nvPr/>
          </p:nvSpPr>
          <p:spPr bwMode="gray">
            <a:xfrm>
              <a:off x="1488" y="912"/>
              <a:ext cx="2976" cy="2976"/>
            </a:xfrm>
            <a:custGeom>
              <a:avLst/>
              <a:gdLst>
                <a:gd name="T0" fmla="*/ 320 w 21600"/>
                <a:gd name="T1" fmla="*/ 375 h 21600"/>
                <a:gd name="T2" fmla="*/ 205 w 21600"/>
                <a:gd name="T3" fmla="*/ 205 h 21600"/>
                <a:gd name="T4" fmla="*/ 410 w 21600"/>
                <a:gd name="T5" fmla="*/ 205 h 21600"/>
                <a:gd name="T6" fmla="*/ 0 60000 65536"/>
                <a:gd name="T7" fmla="*/ 0 60000 65536"/>
                <a:gd name="T8" fmla="*/ 0 60000 65536"/>
                <a:gd name="T9" fmla="*/ 3165 w 21600"/>
                <a:gd name="T10" fmla="*/ 3165 h 21600"/>
                <a:gd name="T11" fmla="*/ 18435 w 21600"/>
                <a:gd name="T12" fmla="*/ 18435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6845" y="19749"/>
                  </a:moveTo>
                  <a:cubicBezTo>
                    <a:pt x="19816" y="17742"/>
                    <a:pt x="21598" y="14390"/>
                    <a:pt x="21599" y="10805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6E5691"/>
                </a:gs>
                <a:gs pos="100000">
                  <a:srgbClr val="B58DEF"/>
                </a:gs>
              </a:gsLst>
              <a:lin ang="18900000" scaled="1"/>
            </a:gradFill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/>
            </a:p>
          </p:txBody>
        </p:sp>
        <p:sp>
          <p:nvSpPr>
            <p:cNvPr id="10248" name="PubPieSlice"/>
            <p:cNvSpPr>
              <a:spLocks noEditPoints="1" noChangeArrowheads="1"/>
            </p:cNvSpPr>
            <p:nvPr/>
          </p:nvSpPr>
          <p:spPr bwMode="gray">
            <a:xfrm>
              <a:off x="1488" y="912"/>
              <a:ext cx="2976" cy="2976"/>
            </a:xfrm>
            <a:custGeom>
              <a:avLst/>
              <a:gdLst>
                <a:gd name="T0" fmla="*/ 84 w 21600"/>
                <a:gd name="T1" fmla="*/ 370 h 21600"/>
                <a:gd name="T2" fmla="*/ 205 w 21600"/>
                <a:gd name="T3" fmla="*/ 205 h 21600"/>
                <a:gd name="T4" fmla="*/ 320 w 21600"/>
                <a:gd name="T5" fmla="*/ 375 h 21600"/>
                <a:gd name="T6" fmla="*/ 0 60000 65536"/>
                <a:gd name="T7" fmla="*/ 0 60000 65536"/>
                <a:gd name="T8" fmla="*/ 0 60000 65536"/>
                <a:gd name="T9" fmla="*/ 3165 w 21600"/>
                <a:gd name="T10" fmla="*/ 3165 h 21600"/>
                <a:gd name="T11" fmla="*/ 18435 w 21600"/>
                <a:gd name="T12" fmla="*/ 18435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4423" y="19517"/>
                  </a:moveTo>
                  <a:cubicBezTo>
                    <a:pt x="6274" y="20870"/>
                    <a:pt x="8507" y="21600"/>
                    <a:pt x="10800" y="21600"/>
                  </a:cubicBezTo>
                  <a:cubicBezTo>
                    <a:pt x="12957" y="21599"/>
                    <a:pt x="15065" y="20953"/>
                    <a:pt x="16852" y="19744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A1C6FB"/>
                </a:gs>
                <a:gs pos="100000">
                  <a:srgbClr val="65A1F9"/>
                </a:gs>
              </a:gsLst>
              <a:lin ang="18900000" scaled="1"/>
            </a:gradFill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/>
            </a:p>
          </p:txBody>
        </p:sp>
        <p:sp>
          <p:nvSpPr>
            <p:cNvPr id="10249" name="PubPieSlice"/>
            <p:cNvSpPr>
              <a:spLocks noEditPoints="1" noChangeArrowheads="1"/>
            </p:cNvSpPr>
            <p:nvPr/>
          </p:nvSpPr>
          <p:spPr bwMode="gray">
            <a:xfrm>
              <a:off x="1508" y="912"/>
              <a:ext cx="2976" cy="2976"/>
            </a:xfrm>
            <a:custGeom>
              <a:avLst/>
              <a:gdLst>
                <a:gd name="T0" fmla="*/ 0 w 21600"/>
                <a:gd name="T1" fmla="*/ 207 h 21600"/>
                <a:gd name="T2" fmla="*/ 205 w 21600"/>
                <a:gd name="T3" fmla="*/ 205 h 21600"/>
                <a:gd name="T4" fmla="*/ 86 w 21600"/>
                <a:gd name="T5" fmla="*/ 372 h 21600"/>
                <a:gd name="T6" fmla="*/ 0 60000 65536"/>
                <a:gd name="T7" fmla="*/ 0 60000 65536"/>
                <a:gd name="T8" fmla="*/ 0 60000 65536"/>
                <a:gd name="T9" fmla="*/ 3165 w 21600"/>
                <a:gd name="T10" fmla="*/ 3165 h 21600"/>
                <a:gd name="T11" fmla="*/ 18435 w 21600"/>
                <a:gd name="T12" fmla="*/ 18435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10880"/>
                  </a:moveTo>
                  <a:cubicBezTo>
                    <a:pt x="26" y="14350"/>
                    <a:pt x="1717" y="17596"/>
                    <a:pt x="4547" y="19605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9999"/>
                </a:gs>
                <a:gs pos="100000">
                  <a:srgbClr val="55BBBB"/>
                </a:gs>
              </a:gsLst>
              <a:lin ang="2700000" scaled="1"/>
            </a:gradFill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ru-RU"/>
            </a:p>
          </p:txBody>
        </p:sp>
        <p:grpSp>
          <p:nvGrpSpPr>
            <p:cNvPr id="4" name="Group 68"/>
            <p:cNvGrpSpPr>
              <a:grpSpLocks/>
            </p:cNvGrpSpPr>
            <p:nvPr/>
          </p:nvGrpSpPr>
          <p:grpSpPr bwMode="auto">
            <a:xfrm>
              <a:off x="2247" y="1621"/>
              <a:ext cx="1424" cy="1427"/>
              <a:chOff x="-1161" y="144"/>
              <a:chExt cx="1424" cy="1451"/>
            </a:xfrm>
          </p:grpSpPr>
          <p:grpSp>
            <p:nvGrpSpPr>
              <p:cNvPr id="5" name="Group 63"/>
              <p:cNvGrpSpPr>
                <a:grpSpLocks/>
              </p:cNvGrpSpPr>
              <p:nvPr/>
            </p:nvGrpSpPr>
            <p:grpSpPr bwMode="auto">
              <a:xfrm>
                <a:off x="-1022" y="322"/>
                <a:ext cx="1104" cy="1104"/>
                <a:chOff x="2016" y="1920"/>
                <a:chExt cx="1680" cy="1680"/>
              </a:xfrm>
            </p:grpSpPr>
            <p:sp>
              <p:nvSpPr>
                <p:cNvPr id="10259" name="Oval 6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5A1F9"/>
                    </a:gs>
                    <a:gs pos="100000">
                      <a:srgbClr val="19273D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ru-RU"/>
                </a:p>
              </p:txBody>
            </p:sp>
            <p:sp>
              <p:nvSpPr>
                <p:cNvPr id="10260" name="Freeform 6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5A1F9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ru-RU"/>
                </a:p>
              </p:txBody>
            </p:sp>
          </p:grpSp>
          <p:sp>
            <p:nvSpPr>
              <p:cNvPr id="17" name="AutoShape 66"/>
              <p:cNvSpPr>
                <a:spLocks noChangeArrowheads="1"/>
              </p:cNvSpPr>
              <p:nvPr/>
            </p:nvSpPr>
            <p:spPr bwMode="gray">
              <a:xfrm>
                <a:off x="-1161" y="144"/>
                <a:ext cx="1424" cy="1451"/>
              </a:xfrm>
              <a:custGeom>
                <a:avLst/>
                <a:gdLst>
                  <a:gd name="G0" fmla="+- -363818 0 0"/>
                  <a:gd name="G1" fmla="+- 4600597 0 0"/>
                  <a:gd name="G2" fmla="+- -363818 0 4600597"/>
                  <a:gd name="G3" fmla="+- 10800 0 0"/>
                  <a:gd name="G4" fmla="+- 0 0 -363818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166 0 0"/>
                  <a:gd name="G9" fmla="+- 0 0 4600597"/>
                  <a:gd name="G10" fmla="+- 8166 0 2700"/>
                  <a:gd name="G11" fmla="cos G10 -363818"/>
                  <a:gd name="G12" fmla="sin G10 -363818"/>
                  <a:gd name="G13" fmla="cos 13500 -363818"/>
                  <a:gd name="G14" fmla="sin 13500 -363818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166 1 2"/>
                  <a:gd name="G20" fmla="+- G19 5400 0"/>
                  <a:gd name="G21" fmla="cos G20 -363818"/>
                  <a:gd name="G22" fmla="sin G20 -363818"/>
                  <a:gd name="G23" fmla="+- G21 10800 0"/>
                  <a:gd name="G24" fmla="+- G12 G23 G22"/>
                  <a:gd name="G25" fmla="+- G22 G23 G11"/>
                  <a:gd name="G26" fmla="cos 10800 -363818"/>
                  <a:gd name="G27" fmla="sin 10800 -363818"/>
                  <a:gd name="G28" fmla="cos 8166 -363818"/>
                  <a:gd name="G29" fmla="sin 8166 -363818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4600597"/>
                  <a:gd name="G36" fmla="sin G34 4600597"/>
                  <a:gd name="G37" fmla="+/ 4600597 -363818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166 G39"/>
                  <a:gd name="G43" fmla="sin 816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73 w 21600"/>
                  <a:gd name="T5" fmla="*/ 5025 h 21600"/>
                  <a:gd name="T6" fmla="*/ 14012 w 21600"/>
                  <a:gd name="T7" fmla="*/ 19722 h 21600"/>
                  <a:gd name="T8" fmla="*/ 3899 w 21600"/>
                  <a:gd name="T9" fmla="*/ 6433 h 21600"/>
                  <a:gd name="T10" fmla="*/ 24236 w 21600"/>
                  <a:gd name="T11" fmla="*/ 9494 h 21600"/>
                  <a:gd name="T12" fmla="*/ 20627 w 21600"/>
                  <a:gd name="T13" fmla="*/ 13880 h 21600"/>
                  <a:gd name="T14" fmla="*/ 16240 w 21600"/>
                  <a:gd name="T15" fmla="*/ 10271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927" y="10010"/>
                    </a:moveTo>
                    <a:cubicBezTo>
                      <a:pt x="18521" y="5825"/>
                      <a:pt x="15003" y="2634"/>
                      <a:pt x="10800" y="2634"/>
                    </a:cubicBezTo>
                    <a:cubicBezTo>
                      <a:pt x="6290" y="2634"/>
                      <a:pt x="2634" y="6290"/>
                      <a:pt x="2634" y="10800"/>
                    </a:cubicBezTo>
                    <a:cubicBezTo>
                      <a:pt x="2634" y="15309"/>
                      <a:pt x="6290" y="18966"/>
                      <a:pt x="10800" y="18966"/>
                    </a:cubicBezTo>
                    <a:cubicBezTo>
                      <a:pt x="11743" y="18966"/>
                      <a:pt x="12678" y="18802"/>
                      <a:pt x="13566" y="18483"/>
                    </a:cubicBezTo>
                    <a:lnTo>
                      <a:pt x="14458" y="20961"/>
                    </a:lnTo>
                    <a:cubicBezTo>
                      <a:pt x="13284" y="21383"/>
                      <a:pt x="12047" y="21599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360" y="-1"/>
                      <a:pt x="21011" y="4221"/>
                      <a:pt x="21549" y="9755"/>
                    </a:cubicBezTo>
                    <a:lnTo>
                      <a:pt x="24236" y="9494"/>
                    </a:lnTo>
                    <a:lnTo>
                      <a:pt x="20627" y="13880"/>
                    </a:lnTo>
                    <a:lnTo>
                      <a:pt x="16240" y="10271"/>
                    </a:lnTo>
                    <a:lnTo>
                      <a:pt x="18927" y="100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tint val="6666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251" name="Text Box 18"/>
            <p:cNvSpPr txBox="1">
              <a:spLocks noChangeArrowheads="1"/>
            </p:cNvSpPr>
            <p:nvPr/>
          </p:nvSpPr>
          <p:spPr bwMode="gray">
            <a:xfrm>
              <a:off x="2281" y="1087"/>
              <a:ext cx="1423" cy="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Объяснение-рассказ о целях, задачах,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действиях,  прогнозируемом результате, 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характеристика группы, класса.</a:t>
              </a:r>
            </a:p>
            <a:p>
              <a:pPr algn="ctr" eaLnBrk="0" hangingPunct="0"/>
              <a:r>
                <a:rPr lang="ru-RU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Завуч, наставник, учитель</a:t>
              </a:r>
            </a:p>
            <a:p>
              <a:pPr algn="ctr" eaLnBrk="0" hangingPunct="0"/>
              <a:r>
                <a:rPr lang="ru-RU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и другие начинающие учителя.</a:t>
              </a:r>
            </a:p>
            <a:p>
              <a:pPr algn="ctr" eaLnBrk="0" hangingPunct="0"/>
              <a:endParaRPr lang="en-US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52" name="Text Box 79"/>
            <p:cNvSpPr txBox="1">
              <a:spLocks noChangeArrowheads="1"/>
            </p:cNvSpPr>
            <p:nvPr/>
          </p:nvSpPr>
          <p:spPr bwMode="gray">
            <a:xfrm>
              <a:off x="3490" y="1682"/>
              <a:ext cx="881" cy="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Методическая неделя: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презентация фрагмента 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урока,  самооценка,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оценка коллег и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наставника.</a:t>
              </a:r>
            </a:p>
            <a:p>
              <a:pPr algn="ctr" eaLnBrk="0" hangingPunct="0"/>
              <a:endParaRPr lang="en-US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53" name="Text Box 80"/>
            <p:cNvSpPr txBox="1">
              <a:spLocks noChangeArrowheads="1"/>
            </p:cNvSpPr>
            <p:nvPr/>
          </p:nvSpPr>
          <p:spPr bwMode="gray">
            <a:xfrm>
              <a:off x="3423" y="2523"/>
              <a:ext cx="877" cy="7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Методическая неделя: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анкетирование молодых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учителей о пользе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или недостатках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методического сервиса.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круглый стол: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обмен мнениями, 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выводы. </a:t>
              </a:r>
              <a:endParaRPr lang="en-US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54" name="Text Box 81"/>
            <p:cNvSpPr txBox="1">
              <a:spLocks noChangeArrowheads="1"/>
            </p:cNvSpPr>
            <p:nvPr/>
          </p:nvSpPr>
          <p:spPr bwMode="gray">
            <a:xfrm>
              <a:off x="2448" y="3258"/>
              <a:ext cx="1019" cy="3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Постановка методической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учебной проблемы.</a:t>
              </a:r>
            </a:p>
            <a:p>
              <a:pPr algn="ctr" eaLnBrk="0" hangingPunct="0"/>
              <a:r>
                <a:rPr lang="ru-RU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Завуч – молодой специалист.</a:t>
              </a:r>
              <a:endParaRPr lang="en-US" sz="1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55" name="Text Box 82"/>
            <p:cNvSpPr txBox="1">
              <a:spLocks noChangeArrowheads="1"/>
            </p:cNvSpPr>
            <p:nvPr/>
          </p:nvSpPr>
          <p:spPr bwMode="gray">
            <a:xfrm>
              <a:off x="1533" y="2488"/>
              <a:ext cx="1048" cy="6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Совместное 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обсуждение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и выбор типа урока,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его содержания, </a:t>
              </a:r>
            </a:p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форм и методов.</a:t>
              </a:r>
            </a:p>
            <a:p>
              <a:pPr algn="ctr" eaLnBrk="0" hangingPunct="0"/>
              <a:r>
                <a:rPr lang="ru-RU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Начинающий – наставник.</a:t>
              </a:r>
            </a:p>
            <a:p>
              <a:pPr algn="ctr" eaLnBrk="0" hangingPunct="0"/>
              <a:endParaRPr lang="en-US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56" name="Text Box 83"/>
            <p:cNvSpPr txBox="1">
              <a:spLocks noChangeArrowheads="1"/>
            </p:cNvSpPr>
            <p:nvPr/>
          </p:nvSpPr>
          <p:spPr bwMode="gray">
            <a:xfrm>
              <a:off x="1530" y="1542"/>
              <a:ext cx="1057" cy="4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Разработка,</a:t>
              </a:r>
            </a:p>
            <a:p>
              <a:pPr eaLnBrk="0" hangingPunct="0"/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конструктирование урока.</a:t>
              </a:r>
            </a:p>
            <a:p>
              <a:pPr eaLnBrk="0" hangingPunct="0"/>
              <a:r>
                <a:rPr lang="ru-RU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Наставник – коллега – </a:t>
              </a:r>
            </a:p>
            <a:p>
              <a:pPr eaLnBrk="0" hangingPunct="0"/>
              <a:r>
                <a:rPr lang="ru-RU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аналитик – </a:t>
              </a:r>
            </a:p>
            <a:p>
              <a:pPr eaLnBrk="0" hangingPunct="0"/>
              <a:r>
                <a:rPr lang="ru-RU" sz="12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начинающий учитель.</a:t>
              </a:r>
              <a:endParaRPr lang="en-US" sz="1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>
                <a:solidFill>
                  <a:srgbClr val="002060"/>
                </a:solidFill>
                <a:latin typeface="Times New Roman" pitchFamily="18" charset="0"/>
              </a:rPr>
              <a:t>Схема методической помощи начинающим учителям</a:t>
            </a:r>
            <a:endParaRPr lang="ru-RU" sz="900"/>
          </a:p>
          <a:p>
            <a:pPr algn="ctr" eaLnBrk="0" hangingPunct="0"/>
            <a:r>
              <a:rPr lang="ru-RU" sz="1400" b="1">
                <a:solidFill>
                  <a:srgbClr val="002060"/>
                </a:solidFill>
                <a:latin typeface="Times New Roman" pitchFamily="18" charset="0"/>
              </a:rPr>
              <a:t> в разработке фрагмента урока по предложенной методической теме.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1951</Words>
  <Application>Microsoft Office PowerPoint</Application>
  <PresentationFormat>Экран (4:3)</PresentationFormat>
  <Paragraphs>649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Трек</vt:lpstr>
      <vt:lpstr>Документ</vt:lpstr>
      <vt:lpstr>Диаграмма</vt:lpstr>
      <vt:lpstr>Аналитическая культура современного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2014-03-18T13:06:59Z</dcterms:created>
  <dcterms:modified xsi:type="dcterms:W3CDTF">2014-03-19T09:29:42Z</dcterms:modified>
</cp:coreProperties>
</file>